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7" r:id="rId3"/>
    <p:sldId id="298" r:id="rId4"/>
    <p:sldId id="299" r:id="rId5"/>
    <p:sldId id="27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015" autoAdjust="0"/>
  </p:normalViewPr>
  <p:slideViewPr>
    <p:cSldViewPr>
      <p:cViewPr varScale="1">
        <p:scale>
          <a:sx n="58" d="100"/>
          <a:sy n="58" d="100"/>
        </p:scale>
        <p:origin x="84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A753FC4-AE75-45AA-AE1F-9240115D7BCE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  <a:endParaRPr lang="en-US" noProof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8D323E-EDDB-49DD-9D94-BB6635F57C5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6015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859FA-C355-4BAF-B518-A145F01AC306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321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859FA-C355-4BAF-B518-A145F01AC306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2316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sr-Latn-RS" dirty="0"/>
          </a:p>
        </p:txBody>
      </p:sp>
      <p:sp>
        <p:nvSpPr>
          <p:cNvPr id="1434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3D63A1-3D76-4ABB-8346-5484477B267A}" type="slidenum">
              <a:rPr lang="en-U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60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sr-Latn-RS" dirty="0"/>
          </a:p>
        </p:txBody>
      </p:sp>
      <p:sp>
        <p:nvSpPr>
          <p:cNvPr id="1434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3D63A1-3D76-4ABB-8346-5484477B267A}" type="slidenum">
              <a:rPr lang="en-U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789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sr-Latn-RS" dirty="0"/>
          </a:p>
        </p:txBody>
      </p:sp>
      <p:sp>
        <p:nvSpPr>
          <p:cNvPr id="1434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3D63A1-3D76-4ABB-8346-5484477B267A}" type="slidenum">
              <a:rPr lang="en-U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6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6EFEF-9C8F-4B45-AF15-6959D8A3F850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B7CD-4D0F-46B6-BCE7-494DAC5A5B8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8259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3889-510E-43F2-9D74-3F2119AC01E7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EF707-6625-4CB0-BA86-759A5178474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7741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23AD-6B81-4E7B-874A-0D8E2281CB70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B4300-540C-4FC2-A2D6-4BF04B08018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6854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5CE19-5C57-494B-B9AA-E94D63EFA8AE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0795D-B35F-44CA-ADCF-82CA6CF2DD5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7884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77956-214F-4196-B8D8-E9D1AC642F04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35E17-694C-4F89-8F16-102D5DA4CBB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8021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584CB-7C49-4D0F-BE7F-9AF12F739BF9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610D1-974F-4439-8B47-828EB90F546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8057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B8986-F1FF-483B-AF29-51B90F57D4CD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F7E-D4E8-4764-9D48-5C13EC2D799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9333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06038-ECB9-447C-B28E-0E926867A1C9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F27B7-48DE-46C7-88F2-29EEC32FD81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0332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6F33E-82D3-4D40-8251-B00EEB459055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7567C-BCC1-4D43-975D-DEE0FDE2C0A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0002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8ED5C-1522-4357-9ACC-53643147E8C1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5592F-8C04-42C9-8674-2684AC0E24D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4874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72F13-0B86-4E7C-953A-C998F6A75691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C3663-769C-4B0E-83FF-67DE6B33A45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9782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  <a:endParaRPr lang="en-US" altLang="sr-Latn-RS"/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  <a:endParaRPr lang="en-US" altLang="sr-Latn-R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395DF8-5AED-4C9A-9828-7A90D051B68E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2BFD1FE-CA93-41B5-9D40-23A32E3FED4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>
            <a:extLst>
              <a:ext uri="{FF2B5EF4-FFF2-40B4-BE49-F238E27FC236}">
                <a16:creationId xmlns:a16="http://schemas.microsoft.com/office/drawing/2014/main" id="{4683A341-F7C3-4B05-B9F5-164190AAB7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43999" cy="613986"/>
          </a:xfrm>
          <a:prstGeom prst="rect">
            <a:avLst/>
          </a:prstGeom>
        </p:spPr>
      </p:pic>
      <p:sp>
        <p:nvSpPr>
          <p:cNvPr id="2" name="Pravokutnik 1">
            <a:extLst>
              <a:ext uri="{FF2B5EF4-FFF2-40B4-BE49-F238E27FC236}">
                <a16:creationId xmlns:a16="http://schemas.microsoft.com/office/drawing/2014/main" id="{9C9BE69F-1D37-4D8B-B048-82C130FA745E}"/>
              </a:ext>
            </a:extLst>
          </p:cNvPr>
          <p:cNvSpPr/>
          <p:nvPr/>
        </p:nvSpPr>
        <p:spPr>
          <a:xfrm>
            <a:off x="1485899" y="2600760"/>
            <a:ext cx="6172200" cy="1656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kado Bold" panose="020000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MNOŽENJE ZBROJA BROJEM</a:t>
            </a:r>
            <a:endParaRPr lang="hr-HR" sz="4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1735A7A-2D29-49ED-B61E-E45396BE15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573" y="188640"/>
            <a:ext cx="1346383" cy="6139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939"/>
            <a:ext cx="9143999" cy="61398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4969" y="193573"/>
            <a:ext cx="8229600" cy="639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800" dirty="0">
                <a:solidFill>
                  <a:schemeClr val="bg1"/>
                </a:solidFill>
              </a:rPr>
              <a:t>MNOŽENJE ZBROJA BROJEM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kstniOkvir 9"/>
          <p:cNvSpPr txBox="1">
            <a:spLocks noChangeArrowheads="1"/>
          </p:cNvSpPr>
          <p:nvPr/>
        </p:nvSpPr>
        <p:spPr bwMode="auto">
          <a:xfrm>
            <a:off x="3286560" y="5197854"/>
            <a:ext cx="21236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sz="2800" dirty="0">
                <a:latin typeface="+mn-lt"/>
              </a:rPr>
              <a:t>(4 + 3) ∙ 2 = ?</a:t>
            </a:r>
          </a:p>
        </p:txBody>
      </p:sp>
      <p:sp>
        <p:nvSpPr>
          <p:cNvPr id="15" name="TekstniOkvir 9"/>
          <p:cNvSpPr txBox="1">
            <a:spLocks noChangeArrowheads="1"/>
          </p:cNvSpPr>
          <p:nvPr/>
        </p:nvSpPr>
        <p:spPr bwMode="auto">
          <a:xfrm>
            <a:off x="1371599" y="5780171"/>
            <a:ext cx="64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hr-HR" sz="2800" dirty="0">
                <a:latin typeface="+mn-lt"/>
              </a:rPr>
              <a:t>Kako ćemo pomnožiti zbroj brojem?</a:t>
            </a:r>
          </a:p>
        </p:txBody>
      </p:sp>
      <p:sp>
        <p:nvSpPr>
          <p:cNvPr id="9" name="Zaobljeni pravokutnik 8"/>
          <p:cNvSpPr/>
          <p:nvPr/>
        </p:nvSpPr>
        <p:spPr>
          <a:xfrm>
            <a:off x="669165" y="1212036"/>
            <a:ext cx="7975404" cy="177740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hr-HR" sz="2800" dirty="0">
                <a:solidFill>
                  <a:schemeClr val="tx1"/>
                </a:solidFill>
              </a:rPr>
              <a:t>U dvjema zdjelama su po 4 crvene i 3 zelene jabuke.</a:t>
            </a:r>
          </a:p>
          <a:p>
            <a:pPr eaLnBrk="1" hangingPunct="1">
              <a:defRPr/>
            </a:pPr>
            <a:r>
              <a:rPr lang="hr-HR" sz="2800" dirty="0">
                <a:solidFill>
                  <a:schemeClr val="tx1"/>
                </a:solidFill>
              </a:rPr>
              <a:t>Koliko je jabuka u objema zdjelama?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D15C8AA8-17F0-4BB7-86EB-605949EC0537}"/>
              </a:ext>
            </a:extLst>
          </p:cNvPr>
          <p:cNvSpPr txBox="1"/>
          <p:nvPr/>
        </p:nvSpPr>
        <p:spPr>
          <a:xfrm>
            <a:off x="1219200" y="3599304"/>
            <a:ext cx="2305568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>
                <a:latin typeface="+mn-lt"/>
              </a:rPr>
              <a:t>Što je poznato?</a:t>
            </a:r>
          </a:p>
          <a:p>
            <a:pPr>
              <a:lnSpc>
                <a:spcPct val="150000"/>
              </a:lnSpc>
            </a:pPr>
            <a:r>
              <a:rPr lang="hr-HR" dirty="0">
                <a:latin typeface="+mn-lt"/>
              </a:rPr>
              <a:t>Što je nepoznato?</a:t>
            </a:r>
          </a:p>
          <a:p>
            <a:pPr>
              <a:lnSpc>
                <a:spcPct val="150000"/>
              </a:lnSpc>
            </a:pPr>
            <a:r>
              <a:rPr lang="hr-HR" dirty="0">
                <a:latin typeface="+mn-lt"/>
              </a:rPr>
              <a:t>Kako ćeš to izračunati?</a:t>
            </a: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47963F0-A5C8-49FD-BB01-CBD85C497B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33821" r="28571" b="19643"/>
          <a:stretch/>
        </p:blipFill>
        <p:spPr>
          <a:xfrm>
            <a:off x="4694349" y="3145366"/>
            <a:ext cx="1250309" cy="1253213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4139E744-7240-4637-B80A-5800B61F43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4" t="38889" r="27778" b="18889"/>
          <a:stretch/>
        </p:blipFill>
        <p:spPr>
          <a:xfrm>
            <a:off x="6227250" y="4333778"/>
            <a:ext cx="1250309" cy="110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74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1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9" grpId="0" uiExpand="1" build="p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3315" name="Naslov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pPr eaLnBrk="1" hangingPunct="1"/>
            <a:r>
              <a:rPr lang="hr-HR" altLang="sr-Latn-RS" sz="2800" dirty="0">
                <a:solidFill>
                  <a:schemeClr val="bg1"/>
                </a:solidFill>
              </a:rPr>
              <a:t>MNOŽENJE ZBROJA BROJEM</a:t>
            </a:r>
            <a:endParaRPr lang="en-US" altLang="sr-Latn-RS" sz="2800" dirty="0">
              <a:solidFill>
                <a:schemeClr val="bg1"/>
              </a:solidFill>
            </a:endParaRPr>
          </a:p>
        </p:txBody>
      </p:sp>
      <p:sp>
        <p:nvSpPr>
          <p:cNvPr id="2" name="TekstniOkvir 1"/>
          <p:cNvSpPr txBox="1"/>
          <p:nvPr/>
        </p:nvSpPr>
        <p:spPr>
          <a:xfrm>
            <a:off x="1402976" y="2500042"/>
            <a:ext cx="23519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latin typeface="+mn-lt"/>
              </a:rPr>
              <a:t>(4 + 3) · </a:t>
            </a:r>
            <a:r>
              <a:rPr lang="hr-HR" dirty="0">
                <a:solidFill>
                  <a:srgbClr val="FF0000"/>
                </a:solidFill>
                <a:latin typeface="+mn-lt"/>
              </a:rPr>
              <a:t>2</a:t>
            </a:r>
            <a:r>
              <a:rPr lang="hr-HR" dirty="0">
                <a:latin typeface="+mn-lt"/>
              </a:rPr>
              <a:t> = 4 · </a:t>
            </a:r>
            <a:r>
              <a:rPr lang="hr-HR" dirty="0">
                <a:solidFill>
                  <a:srgbClr val="FF0000"/>
                </a:solidFill>
                <a:latin typeface="+mn-lt"/>
              </a:rPr>
              <a:t>2</a:t>
            </a:r>
            <a:r>
              <a:rPr lang="hr-HR" dirty="0">
                <a:latin typeface="+mn-lt"/>
              </a:rPr>
              <a:t> + 3 · </a:t>
            </a:r>
            <a:r>
              <a:rPr lang="hr-HR" dirty="0">
                <a:solidFill>
                  <a:srgbClr val="FF0000"/>
                </a:solidFill>
                <a:latin typeface="+mn-lt"/>
              </a:rPr>
              <a:t>2</a:t>
            </a:r>
          </a:p>
          <a:p>
            <a:r>
              <a:rPr lang="hr-HR" dirty="0">
                <a:latin typeface="+mn-lt"/>
              </a:rPr>
              <a:t>                  = 8 + 6</a:t>
            </a:r>
          </a:p>
          <a:p>
            <a:r>
              <a:rPr lang="hr-HR" dirty="0">
                <a:latin typeface="+mn-lt"/>
              </a:rPr>
              <a:t>                  = 14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2895601" y="4267200"/>
            <a:ext cx="38010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r-HR" sz="2000" dirty="0">
                <a:latin typeface="+mn-lt"/>
              </a:rPr>
              <a:t>U obje zdjele nalazi se 14 jabuka.</a:t>
            </a:r>
            <a:endParaRPr lang="en-US" sz="2000" dirty="0">
              <a:latin typeface="+mn-lt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3387A8DA-1004-4FDF-82E6-F076D06BD786}"/>
              </a:ext>
            </a:extLst>
          </p:cNvPr>
          <p:cNvSpPr txBox="1"/>
          <p:nvPr/>
        </p:nvSpPr>
        <p:spPr>
          <a:xfrm>
            <a:off x="3939983" y="2525825"/>
            <a:ext cx="3801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Pribrojnike 4 i 3 množimo brojem 2.</a:t>
            </a:r>
          </a:p>
          <a:p>
            <a:r>
              <a:rPr lang="hr-HR" dirty="0"/>
              <a:t>Dobivene umnoške 8 i 6 zbrajamo.</a:t>
            </a:r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199" y="-5628"/>
            <a:ext cx="9144000" cy="6858000"/>
          </a:xfrm>
        </p:spPr>
      </p:pic>
      <p:sp>
        <p:nvSpPr>
          <p:cNvPr id="13315" name="Naslov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pPr eaLnBrk="1" hangingPunct="1"/>
            <a:r>
              <a:rPr lang="hr-HR" altLang="sr-Latn-RS" sz="2800" dirty="0">
                <a:solidFill>
                  <a:schemeClr val="bg1"/>
                </a:solidFill>
              </a:rPr>
              <a:t>MNOŽENJE ZBROJA BROJEM</a:t>
            </a:r>
            <a:endParaRPr lang="en-US" altLang="sr-Latn-RS" sz="2800" dirty="0">
              <a:solidFill>
                <a:schemeClr val="bg1"/>
              </a:solidFill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1447801" y="3968903"/>
            <a:ext cx="6096000" cy="12339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kstniOkvir 1"/>
          <p:cNvSpPr txBox="1"/>
          <p:nvPr/>
        </p:nvSpPr>
        <p:spPr>
          <a:xfrm>
            <a:off x="3243637" y="2500042"/>
            <a:ext cx="23519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latin typeface="+mn-lt"/>
              </a:rPr>
              <a:t>(4 + 3) · </a:t>
            </a:r>
            <a:r>
              <a:rPr lang="hr-HR" dirty="0">
                <a:solidFill>
                  <a:srgbClr val="FF0000"/>
                </a:solidFill>
                <a:latin typeface="+mn-lt"/>
              </a:rPr>
              <a:t>2</a:t>
            </a:r>
            <a:r>
              <a:rPr lang="hr-HR" dirty="0">
                <a:latin typeface="+mn-lt"/>
              </a:rPr>
              <a:t> = 4 · </a:t>
            </a:r>
            <a:r>
              <a:rPr lang="hr-HR" dirty="0">
                <a:solidFill>
                  <a:srgbClr val="FF0000"/>
                </a:solidFill>
                <a:latin typeface="+mn-lt"/>
              </a:rPr>
              <a:t>2</a:t>
            </a:r>
            <a:r>
              <a:rPr lang="hr-HR" dirty="0">
                <a:latin typeface="+mn-lt"/>
              </a:rPr>
              <a:t> + 3 · </a:t>
            </a:r>
            <a:r>
              <a:rPr lang="hr-HR" dirty="0">
                <a:solidFill>
                  <a:srgbClr val="FF0000"/>
                </a:solidFill>
                <a:latin typeface="+mn-lt"/>
              </a:rPr>
              <a:t>2</a:t>
            </a:r>
          </a:p>
          <a:p>
            <a:r>
              <a:rPr lang="hr-HR" dirty="0">
                <a:latin typeface="+mn-lt"/>
              </a:rPr>
              <a:t>                  = 8 + 6</a:t>
            </a:r>
          </a:p>
          <a:p>
            <a:r>
              <a:rPr lang="hr-HR" dirty="0">
                <a:latin typeface="+mn-lt"/>
              </a:rPr>
              <a:t>                  = 14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1600203" y="4200055"/>
            <a:ext cx="59435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r-HR" sz="2000" dirty="0">
                <a:latin typeface="+mn-lt"/>
              </a:rPr>
              <a:t>Zbroj množimo brojem tako da svaki pribrojnik pomnožimo tim brojem, a dobivene umnoške zbrojimo.</a:t>
            </a:r>
            <a:endParaRPr lang="en-US" sz="2000" dirty="0">
              <a:latin typeface="+mn-lt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A12267C5-75B1-493F-B0F3-6EA7528EC99B}"/>
              </a:ext>
            </a:extLst>
          </p:cNvPr>
          <p:cNvSpPr txBox="1"/>
          <p:nvPr/>
        </p:nvSpPr>
        <p:spPr>
          <a:xfrm>
            <a:off x="914400" y="1459931"/>
            <a:ext cx="4174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/>
              <a:t>Kako množimo zbroj brojem?</a:t>
            </a:r>
          </a:p>
        </p:txBody>
      </p:sp>
      <p:pic>
        <p:nvPicPr>
          <p:cNvPr id="5" name="Audio 77">
            <a:hlinkClick r:id="" action="ppaction://media"/>
            <a:extLst>
              <a:ext uri="{FF2B5EF4-FFF2-40B4-BE49-F238E27FC236}">
                <a16:creationId xmlns:a16="http://schemas.microsoft.com/office/drawing/2014/main" id="{50395BFB-FED0-4C0C-8CB0-2F7DE1F927C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718777" y="424919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8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78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 animBg="1"/>
      <p:bldP spid="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460"/>
            <a:ext cx="9144000" cy="6858000"/>
          </a:xfrm>
        </p:spPr>
      </p:pic>
      <p:sp>
        <p:nvSpPr>
          <p:cNvPr id="13315" name="Naslov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pPr eaLnBrk="1" hangingPunct="1"/>
            <a:r>
              <a:rPr lang="hr-HR" altLang="sr-Latn-RS" sz="2800">
                <a:solidFill>
                  <a:schemeClr val="bg1"/>
                </a:solidFill>
              </a:rPr>
              <a:t>Plan ploče</a:t>
            </a:r>
            <a:endParaRPr lang="en-US" altLang="sr-Latn-RS" sz="2800">
              <a:solidFill>
                <a:schemeClr val="bg1"/>
              </a:solidFill>
            </a:endParaRPr>
          </a:p>
        </p:txBody>
      </p:sp>
      <p:sp>
        <p:nvSpPr>
          <p:cNvPr id="8213" name="TekstniOkvir 14"/>
          <p:cNvSpPr txBox="1">
            <a:spLocks noChangeArrowheads="1"/>
          </p:cNvSpPr>
          <p:nvPr/>
        </p:nvSpPr>
        <p:spPr bwMode="auto">
          <a:xfrm>
            <a:off x="838200" y="1839464"/>
            <a:ext cx="5257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r-HR" dirty="0">
                <a:latin typeface="+mn-lt"/>
              </a:rPr>
              <a:t>Poznato: </a:t>
            </a:r>
            <a:r>
              <a:rPr lang="hr-HR" u="sng" dirty="0">
                <a:latin typeface="+mn-lt"/>
              </a:rPr>
              <a:t>u dvije zdjele po 4 crvene i 3 zelene jabuke</a:t>
            </a:r>
          </a:p>
          <a:p>
            <a:pPr eaLnBrk="1" hangingPunct="1">
              <a:defRPr/>
            </a:pPr>
            <a:endParaRPr lang="hr-HR" u="sng" dirty="0">
              <a:latin typeface="+mn-lt"/>
            </a:endParaRPr>
          </a:p>
          <a:p>
            <a:pPr eaLnBrk="1" hangingPunct="1">
              <a:defRPr/>
            </a:pPr>
            <a:r>
              <a:rPr lang="hr-HR" dirty="0">
                <a:latin typeface="+mn-lt"/>
              </a:rPr>
              <a:t>Nepoznato: Koliko je jabuka u objema zdjelama?</a:t>
            </a:r>
          </a:p>
        </p:txBody>
      </p:sp>
      <p:sp>
        <p:nvSpPr>
          <p:cNvPr id="8218" name="TekstniOkvir 15"/>
          <p:cNvSpPr txBox="1">
            <a:spLocks noChangeArrowheads="1"/>
          </p:cNvSpPr>
          <p:nvPr/>
        </p:nvSpPr>
        <p:spPr bwMode="auto">
          <a:xfrm>
            <a:off x="2929889" y="1178584"/>
            <a:ext cx="37102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hr-HR" sz="2400" dirty="0">
                <a:latin typeface="+mn-lt"/>
              </a:rPr>
              <a:t>MNOŽENJE ZBROJA BROJEM</a:t>
            </a:r>
            <a:endParaRPr lang="en-US" sz="2400" dirty="0">
              <a:latin typeface="+mn-lt"/>
            </a:endParaRPr>
          </a:p>
        </p:txBody>
      </p:sp>
      <p:sp>
        <p:nvSpPr>
          <p:cNvPr id="2" name="TekstniOkvir 1"/>
          <p:cNvSpPr txBox="1"/>
          <p:nvPr/>
        </p:nvSpPr>
        <p:spPr>
          <a:xfrm>
            <a:off x="1714947" y="3633542"/>
            <a:ext cx="22990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latin typeface="+mn-lt"/>
              </a:rPr>
              <a:t>(4 + 3) · </a:t>
            </a:r>
            <a:r>
              <a:rPr lang="hr-HR" dirty="0">
                <a:solidFill>
                  <a:srgbClr val="FF0000"/>
                </a:solidFill>
                <a:latin typeface="+mn-lt"/>
              </a:rPr>
              <a:t>2</a:t>
            </a:r>
            <a:r>
              <a:rPr lang="hr-HR" dirty="0">
                <a:latin typeface="+mn-lt"/>
              </a:rPr>
              <a:t> = 4 · </a:t>
            </a:r>
            <a:r>
              <a:rPr lang="hr-HR" dirty="0">
                <a:solidFill>
                  <a:srgbClr val="FF0000"/>
                </a:solidFill>
                <a:latin typeface="+mn-lt"/>
              </a:rPr>
              <a:t>2</a:t>
            </a:r>
            <a:r>
              <a:rPr lang="hr-HR" dirty="0">
                <a:latin typeface="+mn-lt"/>
              </a:rPr>
              <a:t> + 3 · </a:t>
            </a:r>
            <a:r>
              <a:rPr lang="hr-HR" dirty="0">
                <a:solidFill>
                  <a:srgbClr val="FF0000"/>
                </a:solidFill>
                <a:latin typeface="+mn-lt"/>
              </a:rPr>
              <a:t>2</a:t>
            </a:r>
          </a:p>
          <a:p>
            <a:r>
              <a:rPr lang="hr-HR" dirty="0">
                <a:latin typeface="+mn-lt"/>
              </a:rPr>
              <a:t>                  = 8 + 6</a:t>
            </a:r>
          </a:p>
          <a:p>
            <a:r>
              <a:rPr lang="hr-HR" dirty="0">
                <a:latin typeface="+mn-lt"/>
              </a:rPr>
              <a:t>                  = 14</a:t>
            </a:r>
          </a:p>
        </p:txBody>
      </p:sp>
      <p:sp>
        <p:nvSpPr>
          <p:cNvPr id="3" name="Pravokutnik 2"/>
          <p:cNvSpPr/>
          <p:nvPr/>
        </p:nvSpPr>
        <p:spPr>
          <a:xfrm>
            <a:off x="4013974" y="4183945"/>
            <a:ext cx="3275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latin typeface="+mn-lt"/>
                <a:ea typeface="Times New Roman" panose="02020603050405020304" pitchFamily="18" charset="0"/>
              </a:rPr>
              <a:t>U objema je zdjelama 14 jabuka. </a:t>
            </a:r>
            <a:endParaRPr lang="hr-H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/>
      <p:bldP spid="2" grpId="0"/>
      <p:bldP spid="3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210</Words>
  <Application>Microsoft Office PowerPoint</Application>
  <PresentationFormat>Prikaz na zaslonu (4:3)</PresentationFormat>
  <Paragraphs>36</Paragraphs>
  <Slides>5</Slides>
  <Notes>5</Notes>
  <HiddenSlides>0</HiddenSlides>
  <MMClips>1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Mikado Bold</vt:lpstr>
      <vt:lpstr>Office tema</vt:lpstr>
      <vt:lpstr>PowerPoint prezentacija</vt:lpstr>
      <vt:lpstr>MNOŽENJE ZBROJA BROJEM</vt:lpstr>
      <vt:lpstr>MNOŽENJE ZBROJA BROJEM</vt:lpstr>
      <vt:lpstr>MNOŽENJE ZBROJA BROJEM</vt:lpstr>
      <vt:lpstr>Plan ploče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Množenje brojeva</dc:title>
  <dc:creator>Graciella</dc:creator>
  <cp:lastModifiedBy>graciella prt</cp:lastModifiedBy>
  <cp:revision>82</cp:revision>
  <dcterms:created xsi:type="dcterms:W3CDTF">2014-01-19T22:09:30Z</dcterms:created>
  <dcterms:modified xsi:type="dcterms:W3CDTF">2020-02-01T06:48:53Z</dcterms:modified>
</cp:coreProperties>
</file>