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15"/>
  </p:notesMasterIdLst>
  <p:sldIdLst>
    <p:sldId id="256" r:id="rId2"/>
    <p:sldId id="338" r:id="rId3"/>
    <p:sldId id="324" r:id="rId4"/>
    <p:sldId id="339" r:id="rId5"/>
    <p:sldId id="340" r:id="rId6"/>
    <p:sldId id="341" r:id="rId7"/>
    <p:sldId id="329" r:id="rId8"/>
    <p:sldId id="325" r:id="rId9"/>
    <p:sldId id="337" r:id="rId10"/>
    <p:sldId id="331" r:id="rId11"/>
    <p:sldId id="332" r:id="rId12"/>
    <p:sldId id="333" r:id="rId13"/>
    <p:sldId id="272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6633"/>
    <a:srgbClr val="663300"/>
    <a:srgbClr val="FFFFCC"/>
    <a:srgbClr val="FFCC99"/>
    <a:srgbClr val="005696"/>
    <a:srgbClr val="D4A3D9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A3079-A2B8-451D-AC3D-1A95B48BA969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46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821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211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844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1143000" y="274638"/>
            <a:ext cx="7543800" cy="5851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46239E-AF1A-4626-B494-4467B645C6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642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69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662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3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524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443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163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926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136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55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3744416" cy="9235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Briga o zdravlju</a:t>
            </a:r>
          </a:p>
        </p:txBody>
      </p:sp>
      <p:pic>
        <p:nvPicPr>
          <p:cNvPr id="1026" name="Picture 2" descr="C:\Users\Korisnik\Pictures\My Scans\Slike za prezentacije\scan01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6832"/>
            <a:ext cx="2448272" cy="33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slov 2"/>
          <p:cNvSpPr>
            <a:spLocks noGrp="1"/>
          </p:cNvSpPr>
          <p:nvPr/>
        </p:nvSpPr>
        <p:spPr>
          <a:xfrm>
            <a:off x="2987824" y="6237312"/>
            <a:ext cx="59108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Vesna </a:t>
            </a:r>
            <a:r>
              <a:rPr lang="hr-HR" sz="2000" dirty="0" err="1"/>
              <a:t>Bego</a:t>
            </a:r>
            <a:r>
              <a:rPr lang="hr-HR" sz="2000" dirty="0"/>
              <a:t>, OŠ Dragutina </a:t>
            </a:r>
            <a:r>
              <a:rPr lang="hr-HR" sz="2000" dirty="0" err="1"/>
              <a:t>Domjanića</a:t>
            </a:r>
            <a:r>
              <a:rPr lang="hr-HR" sz="2000" dirty="0"/>
              <a:t>, Sveti Ivan Zelina</a:t>
            </a:r>
          </a:p>
        </p:txBody>
      </p:sp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Što spada u nasilje?     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</a:t>
            </a:r>
            <a:r>
              <a:rPr lang="hr-HR" sz="3100" dirty="0">
                <a:latin typeface="+mj-lt"/>
                <a:cs typeface="Aharoni" pitchFamily="2" charset="-79"/>
              </a:rPr>
              <a:t>pomaganje   </a:t>
            </a:r>
            <a:r>
              <a:rPr lang="hr-HR" sz="3600" dirty="0">
                <a:latin typeface="+mj-lt"/>
                <a:cs typeface="Aharoni" pitchFamily="2" charset="-79"/>
              </a:rPr>
              <a:t>  </a:t>
            </a:r>
            <a:r>
              <a:rPr lang="hr-HR" dirty="0">
                <a:latin typeface="+mj-lt"/>
                <a:cs typeface="Aharoni" pitchFamily="2" charset="-79"/>
              </a:rPr>
              <a:t>          </a:t>
            </a: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600" dirty="0">
                <a:latin typeface="+mj-lt"/>
                <a:cs typeface="Aharoni" pitchFamily="2" charset="-79"/>
              </a:rPr>
              <a:t>             </a:t>
            </a:r>
            <a:r>
              <a:rPr lang="hr-HR" sz="3200" dirty="0">
                <a:latin typeface="+mj-lt"/>
                <a:cs typeface="Aharoni" pitchFamily="2" charset="-79"/>
              </a:rPr>
              <a:t>        podmetanje noge                                 </a:t>
            </a:r>
            <a:r>
              <a:rPr lang="hr-HR" sz="3600" dirty="0">
                <a:latin typeface="+mj-lt"/>
                <a:cs typeface="Aharoni" pitchFamily="2" charset="-79"/>
              </a:rPr>
              <a:t>     </a:t>
            </a:r>
            <a:r>
              <a:rPr lang="hr-HR" sz="3200" dirty="0">
                <a:latin typeface="+mj-lt"/>
                <a:cs typeface="Aharoni" pitchFamily="2" charset="-79"/>
              </a:rPr>
              <a:t>          </a:t>
            </a:r>
            <a:endParaRPr lang="hr-HR" sz="36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                                                                       </a:t>
            </a:r>
            <a:endParaRPr lang="hr-HR" dirty="0">
              <a:solidFill>
                <a:srgbClr val="FF0000"/>
              </a:solidFill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600" dirty="0">
                <a:latin typeface="+mj-lt"/>
                <a:cs typeface="Aharoni" pitchFamily="2" charset="-79"/>
              </a:rPr>
              <a:t>            </a:t>
            </a:r>
            <a:r>
              <a:rPr lang="hr-HR" sz="3100" dirty="0">
                <a:latin typeface="+mj-lt"/>
                <a:cs typeface="Aharoni" pitchFamily="2" charset="-79"/>
              </a:rPr>
              <a:t>ruganje</a:t>
            </a:r>
            <a:r>
              <a:rPr lang="hr-HR" sz="3600" dirty="0">
                <a:latin typeface="+mj-lt"/>
                <a:cs typeface="Aharoni" pitchFamily="2" charset="-79"/>
              </a:rPr>
              <a:t>                  </a:t>
            </a: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</a:t>
            </a:r>
            <a:r>
              <a:rPr lang="hr-HR" sz="3100" dirty="0">
                <a:latin typeface="+mj-lt"/>
                <a:cs typeface="Aharoni" pitchFamily="2" charset="-79"/>
              </a:rPr>
              <a:t>                      posuđivanje stvari   </a:t>
            </a: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hr-HR" sz="3800" dirty="0">
                <a:latin typeface="+mj-lt"/>
                <a:cs typeface="Aharoni" pitchFamily="2" charset="-79"/>
              </a:rPr>
              <a:t>  </a:t>
            </a:r>
            <a:r>
              <a:rPr lang="hr-HR" sz="3100" dirty="0">
                <a:latin typeface="+mj-lt"/>
                <a:cs typeface="Aharoni" pitchFamily="2" charset="-79"/>
              </a:rPr>
              <a:t>nošenje torbe</a:t>
            </a:r>
          </a:p>
          <a:p>
            <a:pPr marL="0" indent="0">
              <a:buNone/>
            </a:pPr>
            <a:r>
              <a:rPr lang="hr-HR" sz="3500" dirty="0">
                <a:latin typeface="+mj-lt"/>
                <a:cs typeface="Aharoni" pitchFamily="2" charset="-79"/>
              </a:rPr>
              <a:t>                                                     </a:t>
            </a:r>
            <a:r>
              <a:rPr lang="hr-HR" sz="3100" dirty="0">
                <a:latin typeface="+mj-lt"/>
                <a:cs typeface="Aharoni" pitchFamily="2" charset="-79"/>
              </a:rPr>
              <a:t>neprimjereno dodirivanje</a:t>
            </a:r>
          </a:p>
          <a:p>
            <a:pPr marL="0" indent="0">
              <a:buNone/>
            </a:pPr>
            <a:r>
              <a:rPr lang="hr-HR" sz="3100" dirty="0">
                <a:latin typeface="+mj-lt"/>
                <a:cs typeface="Aharoni" pitchFamily="2" charset="-79"/>
              </a:rPr>
              <a:t>                                                               </a:t>
            </a:r>
            <a:endParaRPr lang="hr-HR" sz="3100" dirty="0">
              <a:solidFill>
                <a:srgbClr val="FF0000"/>
              </a:solidFill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Prsten 7"/>
          <p:cNvSpPr/>
          <p:nvPr/>
        </p:nvSpPr>
        <p:spPr>
          <a:xfrm>
            <a:off x="4572000" y="4869907"/>
            <a:ext cx="3528392" cy="108012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Prsten 8"/>
          <p:cNvSpPr/>
          <p:nvPr/>
        </p:nvSpPr>
        <p:spPr>
          <a:xfrm>
            <a:off x="1827150" y="2412077"/>
            <a:ext cx="3104889" cy="992139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Prsten 9"/>
          <p:cNvSpPr/>
          <p:nvPr/>
        </p:nvSpPr>
        <p:spPr>
          <a:xfrm>
            <a:off x="6300192" y="3384483"/>
            <a:ext cx="2304256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7" name="Prsten 6"/>
          <p:cNvSpPr/>
          <p:nvPr/>
        </p:nvSpPr>
        <p:spPr>
          <a:xfrm>
            <a:off x="1043608" y="3200531"/>
            <a:ext cx="2304256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6626844" y="2318682"/>
            <a:ext cx="1977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+mj-lt"/>
                <a:cs typeface="Aharoni" pitchFamily="2" charset="-79"/>
              </a:rPr>
              <a:t>vrijeđanje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6561566" y="3545544"/>
            <a:ext cx="187220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100" dirty="0">
                <a:latin typeface="+mj-lt"/>
                <a:cs typeface="Aharoni" pitchFamily="2" charset="-79"/>
              </a:rPr>
              <a:t>   </a:t>
            </a:r>
            <a:r>
              <a:rPr lang="hr-HR" sz="2000" dirty="0">
                <a:latin typeface="+mj-lt"/>
                <a:cs typeface="Aharoni" pitchFamily="2" charset="-79"/>
              </a:rPr>
              <a:t>udaranje</a:t>
            </a:r>
          </a:p>
        </p:txBody>
      </p:sp>
      <p:sp>
        <p:nvSpPr>
          <p:cNvPr id="13" name="Prsten 12"/>
          <p:cNvSpPr/>
          <p:nvPr/>
        </p:nvSpPr>
        <p:spPr>
          <a:xfrm>
            <a:off x="6012160" y="2029038"/>
            <a:ext cx="2304256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7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2267744" y="25649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9442" y="1807361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Dijete nema pravo na odmor i igru.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2050" name="Picture 2" descr="C:\Users\Korisnik\Pictures\My Scans\Slike za prezentacije\scan0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1656184" cy="360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16408884"/>
              </p:ext>
            </p:extLst>
          </p:nvPr>
        </p:nvGraphicFramePr>
        <p:xfrm>
          <a:off x="601663" y="333375"/>
          <a:ext cx="9658350" cy="6165852"/>
        </p:xfrm>
        <a:graphic>
          <a:graphicData uri="http://schemas.openxmlformats.org/drawingml/2006/table">
            <a:tbl>
              <a:tblPr/>
              <a:tblGrid>
                <a:gridCol w="267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4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TUŠIRANJE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VOĆE I POVRĆE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PARK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PRANJE RUKU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MESO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IGRALIŠTE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UMIVANJE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TJESTENINA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LIVADA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OSOBNA HIGIJENA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RAZNOLIKA PREHRANA</a:t>
                      </a: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BORAVAK NA ZRAKU</a:t>
                      </a: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BRIGA O ZDRAVLJU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70" name="Rectangle 38"/>
          <p:cNvSpPr>
            <a:spLocks noChangeArrowheads="1"/>
          </p:cNvSpPr>
          <p:nvPr/>
        </p:nvSpPr>
        <p:spPr bwMode="auto">
          <a:xfrm>
            <a:off x="624988" y="355462"/>
            <a:ext cx="2627312" cy="1187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A1</a:t>
            </a:r>
          </a:p>
        </p:txBody>
      </p:sp>
      <p:sp>
        <p:nvSpPr>
          <p:cNvPr id="44071" name="Rectangle 39"/>
          <p:cNvSpPr>
            <a:spLocks noChangeArrowheads="1"/>
          </p:cNvSpPr>
          <p:nvPr/>
        </p:nvSpPr>
        <p:spPr bwMode="auto">
          <a:xfrm>
            <a:off x="3291261" y="372587"/>
            <a:ext cx="2627313" cy="1187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B1</a:t>
            </a:r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5940278" y="372587"/>
            <a:ext cx="2627313" cy="1187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C1</a:t>
            </a:r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639784" y="1574092"/>
            <a:ext cx="2627312" cy="1187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A2</a:t>
            </a:r>
          </a:p>
        </p:txBody>
      </p:sp>
      <p:sp>
        <p:nvSpPr>
          <p:cNvPr id="44074" name="Rectangle 42"/>
          <p:cNvSpPr>
            <a:spLocks noChangeArrowheads="1"/>
          </p:cNvSpPr>
          <p:nvPr/>
        </p:nvSpPr>
        <p:spPr bwMode="auto">
          <a:xfrm>
            <a:off x="3278639" y="1603829"/>
            <a:ext cx="2627313" cy="1187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B2</a:t>
            </a:r>
          </a:p>
        </p:txBody>
      </p: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5952963" y="1574092"/>
            <a:ext cx="2627312" cy="1187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C2</a:t>
            </a:r>
          </a:p>
        </p:txBody>
      </p:sp>
      <p:sp>
        <p:nvSpPr>
          <p:cNvPr id="44076" name="Rectangle 44"/>
          <p:cNvSpPr>
            <a:spLocks noChangeArrowheads="1"/>
          </p:cNvSpPr>
          <p:nvPr/>
        </p:nvSpPr>
        <p:spPr bwMode="auto">
          <a:xfrm>
            <a:off x="641119" y="2761542"/>
            <a:ext cx="2627312" cy="1187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A3</a:t>
            </a:r>
          </a:p>
        </p:txBody>
      </p:sp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3283873" y="2785119"/>
            <a:ext cx="2627313" cy="1187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B3</a:t>
            </a:r>
          </a:p>
        </p:txBody>
      </p:sp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5952963" y="2761542"/>
            <a:ext cx="2627313" cy="1187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C3</a:t>
            </a:r>
          </a:p>
        </p:txBody>
      </p:sp>
      <p:sp>
        <p:nvSpPr>
          <p:cNvPr id="44079" name="Rectangle 47"/>
          <p:cNvSpPr>
            <a:spLocks noChangeArrowheads="1"/>
          </p:cNvSpPr>
          <p:nvPr/>
        </p:nvSpPr>
        <p:spPr bwMode="auto">
          <a:xfrm>
            <a:off x="651327" y="3994521"/>
            <a:ext cx="2627312" cy="1187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</a:t>
            </a:r>
          </a:p>
        </p:txBody>
      </p:sp>
      <p:sp>
        <p:nvSpPr>
          <p:cNvPr id="44080" name="Rectangle 48"/>
          <p:cNvSpPr>
            <a:spLocks noChangeArrowheads="1"/>
          </p:cNvSpPr>
          <p:nvPr/>
        </p:nvSpPr>
        <p:spPr bwMode="auto">
          <a:xfrm>
            <a:off x="3292112" y="4012276"/>
            <a:ext cx="2627312" cy="1187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</a:t>
            </a:r>
          </a:p>
        </p:txBody>
      </p:sp>
      <p:sp>
        <p:nvSpPr>
          <p:cNvPr id="44081" name="Rectangle 49"/>
          <p:cNvSpPr>
            <a:spLocks noChangeArrowheads="1"/>
          </p:cNvSpPr>
          <p:nvPr/>
        </p:nvSpPr>
        <p:spPr bwMode="auto">
          <a:xfrm>
            <a:off x="5931255" y="4018677"/>
            <a:ext cx="2627312" cy="1187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</a:t>
            </a:r>
          </a:p>
        </p:txBody>
      </p:sp>
      <p:sp>
        <p:nvSpPr>
          <p:cNvPr id="44082" name="Rectangle 50"/>
          <p:cNvSpPr>
            <a:spLocks noChangeArrowheads="1"/>
          </p:cNvSpPr>
          <p:nvPr/>
        </p:nvSpPr>
        <p:spPr bwMode="auto">
          <a:xfrm>
            <a:off x="589414" y="5212301"/>
            <a:ext cx="8005762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KONAČNO RJEŠENJE</a:t>
            </a:r>
            <a:endParaRPr lang="en-US" sz="3200" b="1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1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10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10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10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10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10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" dur="10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10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10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10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2" dur="10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8" dur="1000"/>
                                        <p:tgtEl>
                                          <p:spTgt spid="44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2"/>
                  </p:tgtEl>
                </p:cond>
              </p:nextCondLst>
            </p:seq>
          </p:childTnLst>
        </p:cTn>
      </p:par>
    </p:tnLst>
    <p:bldLst>
      <p:bldP spid="44070" grpId="0" animBg="1"/>
      <p:bldP spid="44071" grpId="0" animBg="1"/>
      <p:bldP spid="44072" grpId="0" animBg="1"/>
      <p:bldP spid="44073" grpId="0" animBg="1"/>
      <p:bldP spid="44074" grpId="0" animBg="1"/>
      <p:bldP spid="44075" grpId="0" animBg="1"/>
      <p:bldP spid="44076" grpId="0" animBg="1"/>
      <p:bldP spid="44077" grpId="0" animBg="1"/>
      <p:bldP spid="44078" grpId="0" animBg="1"/>
      <p:bldP spid="44079" grpId="0" animBg="1"/>
      <p:bldP spid="44080" grpId="0" animBg="1"/>
      <p:bldP spid="44081" grpId="0" animBg="1"/>
      <p:bldP spid="440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71600" y="306896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807361"/>
            <a:ext cx="8784975" cy="4051437"/>
          </a:xfrm>
          <a:prstGeom prst="rect">
            <a:avLst/>
          </a:prstGeo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Zdrav čovjek dobro se osjeća jer njegovo tijelo dobro radi.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         DA          NE</a:t>
            </a:r>
          </a:p>
        </p:txBody>
      </p:sp>
      <p:pic>
        <p:nvPicPr>
          <p:cNvPr id="1026" name="Picture 2" descr="C:\Users\Korisnik\Pictures\My Scans\Slike za prezentacije\scan0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232" y="2986770"/>
            <a:ext cx="2593503" cy="387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rgbClr val="7030A0"/>
                </a:solidFill>
              </a:rPr>
              <a:t>O zdravlju brinemo tako da: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2426" y="548680"/>
            <a:ext cx="7680960" cy="56387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651510" indent="-514350">
              <a:buAutoNum type="alphaLcParenR"/>
            </a:pPr>
            <a:r>
              <a:rPr lang="hr-HR" sz="3200" dirty="0"/>
              <a:t> boravimo na svježem zraku</a:t>
            </a:r>
          </a:p>
          <a:p>
            <a:pPr marL="651510" indent="-514350">
              <a:buAutoNum type="alphaLcParenR"/>
            </a:pPr>
            <a:r>
              <a:rPr lang="hr-HR" sz="3200" dirty="0"/>
              <a:t> igramo se sa psom</a:t>
            </a:r>
          </a:p>
          <a:p>
            <a:pPr marL="651510" indent="-514350">
              <a:buAutoNum type="alphaLcParenR"/>
            </a:pPr>
            <a:r>
              <a:rPr lang="hr-HR" sz="3200" dirty="0"/>
              <a:t> igramo igrice</a:t>
            </a:r>
          </a:p>
          <a:p>
            <a:pPr marL="651510" indent="-514350">
              <a:buAutoNum type="alphaLcParenR"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251520" y="1484784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Korisnik\Pictures\My Scans\Slike za prezentacije\osmije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637" y="2155481"/>
            <a:ext cx="2592288" cy="47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84976" cy="864096"/>
          </a:xfrm>
        </p:spPr>
        <p:txBody>
          <a:bodyPr>
            <a:normAutofit/>
          </a:bodyPr>
          <a:lstStyle/>
          <a:p>
            <a:r>
              <a:rPr lang="hr-HR" dirty="0"/>
              <a:t>Naše zdravlje čuvamo tako da ruke peremo: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2738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        DA                                 </a:t>
            </a:r>
            <a:r>
              <a:rPr lang="hr-HR" sz="4000" dirty="0" err="1"/>
              <a:t>NE</a:t>
            </a:r>
            <a:r>
              <a:rPr lang="hr-HR" sz="4000" dirty="0"/>
              <a:t>         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                             </a:t>
            </a:r>
          </a:p>
        </p:txBody>
      </p:sp>
      <p:sp>
        <p:nvSpPr>
          <p:cNvPr id="4" name="Dijagram toka: Izmjenična obrada 3"/>
          <p:cNvSpPr/>
          <p:nvPr/>
        </p:nvSpPr>
        <p:spPr>
          <a:xfrm>
            <a:off x="5076056" y="1700808"/>
            <a:ext cx="3168352" cy="115582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cs typeface="Aharoni" pitchFamily="2" charset="-79"/>
              </a:rPr>
              <a:t>prije igre</a:t>
            </a:r>
          </a:p>
        </p:txBody>
      </p:sp>
      <p:sp>
        <p:nvSpPr>
          <p:cNvPr id="7" name="Dijagram toka: Izmjenična obrada 6"/>
          <p:cNvSpPr/>
          <p:nvPr/>
        </p:nvSpPr>
        <p:spPr>
          <a:xfrm>
            <a:off x="518833" y="1700808"/>
            <a:ext cx="3055896" cy="115212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+mj-lt"/>
                <a:cs typeface="Aharoni" pitchFamily="2" charset="-79"/>
              </a:rPr>
              <a:t> poslije igre</a:t>
            </a:r>
          </a:p>
        </p:txBody>
      </p:sp>
      <p:pic>
        <p:nvPicPr>
          <p:cNvPr id="5122" name="Picture 2" descr="C:\Users\Korisnik\Pictures\My Scans\Slike za prezentacije\scan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53672"/>
            <a:ext cx="1771898" cy="33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miješeno lice 12"/>
          <p:cNvSpPr/>
          <p:nvPr/>
        </p:nvSpPr>
        <p:spPr>
          <a:xfrm>
            <a:off x="1781690" y="1844823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Nasmiješeno lice 13"/>
          <p:cNvSpPr/>
          <p:nvPr/>
        </p:nvSpPr>
        <p:spPr>
          <a:xfrm>
            <a:off x="5508104" y="4463008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ijagram toka: Izmjenična obrada 6"/>
          <p:cNvSpPr/>
          <p:nvPr/>
        </p:nvSpPr>
        <p:spPr>
          <a:xfrm>
            <a:off x="4945117" y="4390075"/>
            <a:ext cx="2232248" cy="864096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čiste ruke</a:t>
            </a:r>
          </a:p>
        </p:txBody>
      </p:sp>
      <p:sp>
        <p:nvSpPr>
          <p:cNvPr id="12" name="Nasmiješeno lice 11"/>
          <p:cNvSpPr/>
          <p:nvPr/>
        </p:nvSpPr>
        <p:spPr>
          <a:xfrm>
            <a:off x="4945117" y="2529825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Nasmiješeno lice 14"/>
          <p:cNvSpPr/>
          <p:nvPr/>
        </p:nvSpPr>
        <p:spPr>
          <a:xfrm>
            <a:off x="2321750" y="5663098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Nasmiješeno lice 9"/>
          <p:cNvSpPr/>
          <p:nvPr/>
        </p:nvSpPr>
        <p:spPr>
          <a:xfrm>
            <a:off x="1795003" y="3834725"/>
            <a:ext cx="684076" cy="71823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/>
          <a:lstStyle/>
          <a:p>
            <a:r>
              <a:rPr lang="hr-HR" dirty="0"/>
              <a:t>Izbaci uljeza! </a:t>
            </a:r>
          </a:p>
        </p:txBody>
      </p:sp>
      <p:sp>
        <p:nvSpPr>
          <p:cNvPr id="4" name="Dijagram toka: Izmjenična obrada 3"/>
          <p:cNvSpPr/>
          <p:nvPr/>
        </p:nvSpPr>
        <p:spPr>
          <a:xfrm>
            <a:off x="1043608" y="1770965"/>
            <a:ext cx="2160240" cy="865947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zdrava hrana</a:t>
            </a:r>
          </a:p>
        </p:txBody>
      </p:sp>
      <p:sp>
        <p:nvSpPr>
          <p:cNvPr id="6" name="Dijagram toka: Izmjenična obrada 5"/>
          <p:cNvSpPr/>
          <p:nvPr/>
        </p:nvSpPr>
        <p:spPr>
          <a:xfrm>
            <a:off x="4219855" y="2492896"/>
            <a:ext cx="2232248" cy="792088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šetanje</a:t>
            </a:r>
          </a:p>
        </p:txBody>
      </p:sp>
      <p:sp>
        <p:nvSpPr>
          <p:cNvPr id="8" name="Dijagram toka: Izmjenična obrada 7"/>
          <p:cNvSpPr/>
          <p:nvPr/>
        </p:nvSpPr>
        <p:spPr>
          <a:xfrm>
            <a:off x="1277634" y="3713214"/>
            <a:ext cx="2088232" cy="936104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nasilje</a:t>
            </a:r>
          </a:p>
        </p:txBody>
      </p:sp>
      <p:sp>
        <p:nvSpPr>
          <p:cNvPr id="9" name="Dijagram toka: Izmjenična obrada 8"/>
          <p:cNvSpPr/>
          <p:nvPr/>
        </p:nvSpPr>
        <p:spPr>
          <a:xfrm>
            <a:off x="1547664" y="5625244"/>
            <a:ext cx="2232248" cy="793938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cijepljenje</a:t>
            </a:r>
          </a:p>
        </p:txBody>
      </p:sp>
    </p:spTree>
    <p:extLst>
      <p:ext uri="{BB962C8B-B14F-4D97-AF65-F5344CB8AC3E}">
        <p14:creationId xmlns:p14="http://schemas.microsoft.com/office/powerpoint/2010/main" val="210968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miješeno lice 12"/>
          <p:cNvSpPr/>
          <p:nvPr/>
        </p:nvSpPr>
        <p:spPr>
          <a:xfrm>
            <a:off x="1781690" y="1844823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Nasmiješeno lice 13"/>
          <p:cNvSpPr/>
          <p:nvPr/>
        </p:nvSpPr>
        <p:spPr>
          <a:xfrm>
            <a:off x="5076056" y="4293096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ijagram toka: Izmjenična obrada 6"/>
          <p:cNvSpPr/>
          <p:nvPr/>
        </p:nvSpPr>
        <p:spPr>
          <a:xfrm>
            <a:off x="4644008" y="4220163"/>
            <a:ext cx="2232248" cy="864096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čiste ruke</a:t>
            </a:r>
          </a:p>
        </p:txBody>
      </p:sp>
      <p:sp>
        <p:nvSpPr>
          <p:cNvPr id="12" name="Nasmiješeno lice 11"/>
          <p:cNvSpPr/>
          <p:nvPr/>
        </p:nvSpPr>
        <p:spPr>
          <a:xfrm>
            <a:off x="4945117" y="2529825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Nasmiješeno lice 14"/>
          <p:cNvSpPr/>
          <p:nvPr/>
        </p:nvSpPr>
        <p:spPr>
          <a:xfrm>
            <a:off x="2321750" y="5663098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/>
          <a:lstStyle/>
          <a:p>
            <a:r>
              <a:rPr lang="hr-HR" dirty="0"/>
              <a:t> Objasni.</a:t>
            </a:r>
          </a:p>
        </p:txBody>
      </p:sp>
      <p:sp>
        <p:nvSpPr>
          <p:cNvPr id="4" name="Dijagram toka: Izmjenična obrada 3"/>
          <p:cNvSpPr/>
          <p:nvPr/>
        </p:nvSpPr>
        <p:spPr>
          <a:xfrm>
            <a:off x="1043608" y="1770965"/>
            <a:ext cx="2160240" cy="865947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zdrava hrana</a:t>
            </a:r>
          </a:p>
        </p:txBody>
      </p:sp>
      <p:sp>
        <p:nvSpPr>
          <p:cNvPr id="6" name="Dijagram toka: Izmjenična obrada 5"/>
          <p:cNvSpPr/>
          <p:nvPr/>
        </p:nvSpPr>
        <p:spPr>
          <a:xfrm>
            <a:off x="4219855" y="2492896"/>
            <a:ext cx="2232248" cy="792088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šetanje</a:t>
            </a:r>
          </a:p>
        </p:txBody>
      </p:sp>
      <p:sp>
        <p:nvSpPr>
          <p:cNvPr id="9" name="Dijagram toka: Izmjenična obrada 8"/>
          <p:cNvSpPr/>
          <p:nvPr/>
        </p:nvSpPr>
        <p:spPr>
          <a:xfrm>
            <a:off x="1547664" y="5625244"/>
            <a:ext cx="2232248" cy="793938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cijepljenje</a:t>
            </a:r>
          </a:p>
        </p:txBody>
      </p:sp>
    </p:spTree>
    <p:extLst>
      <p:ext uri="{BB962C8B-B14F-4D97-AF65-F5344CB8AC3E}">
        <p14:creationId xmlns:p14="http://schemas.microsoft.com/office/powerpoint/2010/main" val="133009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</a:rPr>
              <a:t>O zdravlju se brineš ako: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2426" y="1340768"/>
            <a:ext cx="7680960" cy="4846672"/>
          </a:xfrm>
        </p:spPr>
        <p:txBody>
          <a:bodyPr/>
          <a:lstStyle/>
          <a:p>
            <a:pPr marL="651510" indent="-514350">
              <a:buAutoNum type="alphaLcParenR"/>
            </a:pPr>
            <a:r>
              <a:rPr lang="hr-HR" sz="3600" dirty="0"/>
              <a:t> spavaš tijekom noći 6 sati</a:t>
            </a:r>
          </a:p>
          <a:p>
            <a:pPr marL="651510" indent="-514350">
              <a:buAutoNum type="alphaLcParenR"/>
            </a:pPr>
            <a:r>
              <a:rPr lang="hr-HR" sz="3600" dirty="0"/>
              <a:t> spavaš tijekom dana 3 sata</a:t>
            </a:r>
          </a:p>
          <a:p>
            <a:pPr marL="651510" indent="-514350">
              <a:buAutoNum type="alphaLcParenR"/>
            </a:pPr>
            <a:r>
              <a:rPr lang="hr-HR" sz="3600" dirty="0"/>
              <a:t> spavaš tijekom noći 8 sati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251520" y="2492896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Korisnik\Pictures\My Scans\Slike za prezentacije\scan0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34" y="3933056"/>
            <a:ext cx="4742174" cy="255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862" y="675724"/>
            <a:ext cx="7862693" cy="924475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7030A0"/>
                </a:solidFill>
              </a:rPr>
              <a:t>Što pomaže očuvanju zdravlja?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78475"/>
            <a:ext cx="8686800" cy="470916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liječnički pregled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korištenje računala 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cijepljenje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nekontrolirano uzimanje lijekova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3200" dirty="0">
              <a:latin typeface="+mj-lt"/>
              <a:cs typeface="Aharoni" pitchFamily="2" charset="-79"/>
            </a:endParaRPr>
          </a:p>
        </p:txBody>
      </p:sp>
      <p:sp>
        <p:nvSpPr>
          <p:cNvPr id="6" name="Prsten 5"/>
          <p:cNvSpPr/>
          <p:nvPr/>
        </p:nvSpPr>
        <p:spPr>
          <a:xfrm>
            <a:off x="271862" y="3688464"/>
            <a:ext cx="792088" cy="82753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Prsten 4"/>
          <p:cNvSpPr/>
          <p:nvPr/>
        </p:nvSpPr>
        <p:spPr>
          <a:xfrm>
            <a:off x="271862" y="1816793"/>
            <a:ext cx="792088" cy="82753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Korisnik\Pictures\My Scans\Slike za prezentacije\scan0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11205"/>
            <a:ext cx="2025650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53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Lijekove smijemo koristiti samo prema uputama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51920" y="2492896"/>
            <a:ext cx="3778581" cy="1621639"/>
          </a:xfrm>
        </p:spPr>
        <p:txBody>
          <a:bodyPr anchor="t"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         </a:t>
            </a:r>
            <a:r>
              <a:rPr lang="hr-HR" sz="2800" b="1" dirty="0"/>
              <a:t>liječnika ili ljekarnika.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 descr="C:\Users\Korisnik\Pictures\My Scans\Slike za prezentacije\scan0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90689"/>
            <a:ext cx="22238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2262</TotalTime>
  <Words>209</Words>
  <Application>Microsoft Office PowerPoint</Application>
  <PresentationFormat>Prikaz na zaslonu (4:3)</PresentationFormat>
  <Paragraphs>97</Paragraphs>
  <Slides>13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1" baseType="lpstr">
      <vt:lpstr>Aharoni</vt:lpstr>
      <vt:lpstr>Arial</vt:lpstr>
      <vt:lpstr>Bookman Old Style</vt:lpstr>
      <vt:lpstr>Calibri</vt:lpstr>
      <vt:lpstr>Calibri Light</vt:lpstr>
      <vt:lpstr>Century Gothic</vt:lpstr>
      <vt:lpstr>Comic Sans MS</vt:lpstr>
      <vt:lpstr>Office Theme</vt:lpstr>
      <vt:lpstr>Briga o zdravlju</vt:lpstr>
      <vt:lpstr>PowerPoint prezentacija</vt:lpstr>
      <vt:lpstr>O zdravlju brinemo tako da:</vt:lpstr>
      <vt:lpstr>Naše zdravlje čuvamo tako da ruke peremo:</vt:lpstr>
      <vt:lpstr>Izbaci uljeza! </vt:lpstr>
      <vt:lpstr> Objasni.</vt:lpstr>
      <vt:lpstr>O zdravlju se brineš ako:</vt:lpstr>
      <vt:lpstr>Što pomaže očuvanju zdravlja?</vt:lpstr>
      <vt:lpstr>Lijekove smijemo koristiti samo prema uputama</vt:lpstr>
      <vt:lpstr>Što spada u nasilje?       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Jagoda Minga</cp:lastModifiedBy>
  <cp:revision>420</cp:revision>
  <dcterms:created xsi:type="dcterms:W3CDTF">2014-01-19T14:20:04Z</dcterms:created>
  <dcterms:modified xsi:type="dcterms:W3CDTF">2020-03-17T16:52:36Z</dcterms:modified>
</cp:coreProperties>
</file>